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60" r:id="rId4"/>
    <p:sldId id="432" r:id="rId5"/>
    <p:sldId id="361" r:id="rId6"/>
    <p:sldId id="426" r:id="rId7"/>
    <p:sldId id="427" r:id="rId8"/>
    <p:sldId id="428" r:id="rId9"/>
    <p:sldId id="440" r:id="rId10"/>
    <p:sldId id="433" r:id="rId11"/>
    <p:sldId id="434" r:id="rId12"/>
    <p:sldId id="435" r:id="rId13"/>
    <p:sldId id="436" r:id="rId14"/>
    <p:sldId id="437" r:id="rId15"/>
    <p:sldId id="473" r:id="rId16"/>
    <p:sldId id="474" r:id="rId17"/>
    <p:sldId id="475" r:id="rId18"/>
    <p:sldId id="478" r:id="rId19"/>
    <p:sldId id="479" r:id="rId20"/>
    <p:sldId id="331" r:id="rId21"/>
    <p:sldId id="298" r:id="rId22"/>
    <p:sldId id="284" r:id="rId23"/>
    <p:sldId id="29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123" d="100"/>
          <a:sy n="123" d="100"/>
        </p:scale>
        <p:origin x="10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–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Running time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How long did each method we implemented last week take, in </a:t>
            </a:r>
            <a:r>
              <a:rPr lang="el-GR" dirty="0"/>
              <a:t>Θ</a:t>
            </a:r>
            <a:r>
              <a:rPr lang="en-US" dirty="0"/>
              <a:t> notation, where </a:t>
            </a:r>
            <a:r>
              <a:rPr lang="en-US" i="1" dirty="0"/>
              <a:t>n</a:t>
            </a:r>
            <a:r>
              <a:rPr lang="en-US" dirty="0"/>
              <a:t> is the number of items already in the lists?</a:t>
            </a:r>
          </a:p>
          <a:p>
            <a:r>
              <a:rPr lang="en-US" dirty="0"/>
              <a:t>Constructor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Add: Insert element at the end of the list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(but only in the worst case)</a:t>
            </a:r>
          </a:p>
          <a:p>
            <a:r>
              <a:rPr lang="en-US" dirty="0"/>
              <a:t>Get: Retrieve element from arbitrary location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Size: Get the current number of elements stored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Remove: Remove an object from the list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705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Amortized analysis</a:t>
            </a:r>
            <a:r>
              <a:rPr lang="en-US" dirty="0"/>
              <a:t> is one way to consider average running time</a:t>
            </a:r>
          </a:p>
          <a:p>
            <a:r>
              <a:rPr lang="en-US" dirty="0"/>
              <a:t>The amortized cost per operation of </a:t>
            </a:r>
            <a:r>
              <a:rPr lang="en-US" i="1" dirty="0"/>
              <a:t>n</a:t>
            </a:r>
            <a:r>
              <a:rPr lang="en-US" dirty="0"/>
              <a:t> operations is the total cost divided by </a:t>
            </a:r>
            <a:r>
              <a:rPr lang="en-US" i="1" dirty="0"/>
              <a:t>n</a:t>
            </a:r>
          </a:p>
          <a:p>
            <a:r>
              <a:rPr lang="en-US" dirty="0"/>
              <a:t>If an operation is expensive only once in a while, the amortized running time might be much less than the worst case running time</a:t>
            </a:r>
          </a:p>
          <a:p>
            <a:pPr lvl="1"/>
            <a:r>
              <a:rPr lang="en-US" dirty="0"/>
              <a:t>A random search could make you take a long time to get through airport security</a:t>
            </a:r>
          </a:p>
          <a:p>
            <a:pPr lvl="1"/>
            <a:r>
              <a:rPr lang="en-US" dirty="0"/>
              <a:t>Since you don't usually get stopped,  your average time isn't much different than when you don't get stopped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75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Amortized analysis of 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the Add operation, it usually only takes </a:t>
            </a:r>
            <a:r>
              <a:rPr lang="el-GR" dirty="0"/>
              <a:t>Θ</a:t>
            </a:r>
            <a:r>
              <a:rPr lang="en-US" dirty="0"/>
              <a:t>(1) time to put an element at the end of the array</a:t>
            </a:r>
          </a:p>
          <a:p>
            <a:r>
              <a:rPr lang="en-US" dirty="0"/>
              <a:t>The only time it takes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time is when you have to resize the array</a:t>
            </a:r>
          </a:p>
          <a:p>
            <a:r>
              <a:rPr lang="en-US" dirty="0"/>
              <a:t>To simplify the analysis, let's assume:</a:t>
            </a:r>
          </a:p>
          <a:p>
            <a:pPr lvl="1"/>
            <a:r>
              <a:rPr lang="en-US" dirty="0"/>
              <a:t>It takes 1 operation to add, ignoring the resize</a:t>
            </a:r>
          </a:p>
          <a:p>
            <a:pPr lvl="1"/>
            <a:r>
              <a:rPr lang="en-US" dirty="0"/>
              <a:t>It takes </a:t>
            </a:r>
            <a:r>
              <a:rPr lang="en-US" i="1" dirty="0"/>
              <a:t>n</a:t>
            </a:r>
            <a:r>
              <a:rPr lang="en-US" dirty="0"/>
              <a:t> operations (where </a:t>
            </a:r>
            <a:r>
              <a:rPr lang="en-US" i="1" dirty="0"/>
              <a:t>n</a:t>
            </a:r>
            <a:r>
              <a:rPr lang="en-US" dirty="0"/>
              <a:t> is the number of things already in the array) to resize</a:t>
            </a:r>
          </a:p>
          <a:p>
            <a:pPr lvl="1"/>
            <a:r>
              <a:rPr lang="en-US" dirty="0"/>
              <a:t>We are only adding, no other operations</a:t>
            </a:r>
          </a:p>
          <a:p>
            <a:r>
              <a:rPr lang="en-US" dirty="0"/>
              <a:t>The amortized running time depends on your strategy for resizing</a:t>
            </a:r>
          </a:p>
        </p:txBody>
      </p:sp>
    </p:spTree>
    <p:extLst>
      <p:ext uri="{BB962C8B-B14F-4D97-AF65-F5344CB8AC3E}">
        <p14:creationId xmlns:p14="http://schemas.microsoft.com/office/powerpoint/2010/main" val="160885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0: Resize on every Add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most space efficient approach is to keep the array completely full</a:t>
            </a:r>
          </a:p>
          <a:p>
            <a:r>
              <a:rPr lang="en-US" dirty="0"/>
              <a:t>Thus, you have to extend the array each time you add an item</a:t>
            </a:r>
          </a:p>
          <a:p>
            <a:r>
              <a:rPr lang="en-US" dirty="0"/>
              <a:t>To add </a:t>
            </a:r>
            <a:r>
              <a:rPr lang="en-US" i="1" dirty="0"/>
              <a:t>n</a:t>
            </a:r>
            <a:r>
              <a:rPr lang="en-US" dirty="0"/>
              <a:t> items, you'll have the following resize costs:</a:t>
            </a:r>
          </a:p>
          <a:p>
            <a:pPr marL="118872" indent="0">
              <a:buNone/>
            </a:pPr>
            <a:r>
              <a:rPr lang="en-US" dirty="0"/>
              <a:t>	1 + 2 + 3 + 4 + … + (</a:t>
            </a:r>
            <a:r>
              <a:rPr lang="en-US" i="1" dirty="0"/>
              <a:t>n </a:t>
            </a:r>
            <a:r>
              <a:rPr lang="en-US" dirty="0"/>
              <a:t>– 1) =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 - 1)/2</a:t>
            </a:r>
          </a:p>
          <a:p>
            <a:r>
              <a:rPr lang="en-US" dirty="0"/>
              <a:t>Plus, it would have cost an additional </a:t>
            </a:r>
            <a:r>
              <a:rPr lang="en-US" i="1" dirty="0"/>
              <a:t>n</a:t>
            </a:r>
            <a:r>
              <a:rPr lang="en-US" dirty="0"/>
              <a:t> to do the adds themselves</a:t>
            </a:r>
          </a:p>
          <a:p>
            <a:r>
              <a:rPr lang="en-US" dirty="0"/>
              <a:t>Total cost: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 - 1)/2 + </a:t>
            </a:r>
            <a:r>
              <a:rPr lang="en-US" i="1" dirty="0"/>
              <a:t>n</a:t>
            </a:r>
          </a:p>
          <a:p>
            <a:r>
              <a:rPr lang="en-US" dirty="0"/>
              <a:t>Amortized cost per operation: (</a:t>
            </a:r>
            <a:r>
              <a:rPr lang="en-US" i="1" dirty="0"/>
              <a:t>n</a:t>
            </a:r>
            <a:r>
              <a:rPr lang="en-US" dirty="0"/>
              <a:t> - 1)/2 + 1, which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b="1" dirty="0"/>
              <a:t>Yuck.</a:t>
            </a:r>
            <a:r>
              <a:rPr lang="en-US" dirty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6829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1: Double the array length on resize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If we double the length of the array when we resize, we won't have to resize as often</a:t>
                </a:r>
              </a:p>
              <a:p>
                <a:r>
                  <a:rPr lang="en-US" dirty="0"/>
                  <a:t>To add </a:t>
                </a:r>
                <a:r>
                  <a:rPr lang="en-US" i="1" dirty="0"/>
                  <a:t>n</a:t>
                </a:r>
                <a:r>
                  <a:rPr lang="en-US" dirty="0"/>
                  <a:t> items where 2</a:t>
                </a:r>
                <a:r>
                  <a:rPr lang="en-US" i="1" baseline="30000" dirty="0"/>
                  <a:t>k</a:t>
                </a:r>
                <a:r>
                  <a:rPr lang="en-US" dirty="0"/>
                  <a:t> ≤ n &lt; 2</a:t>
                </a:r>
                <a:r>
                  <a:rPr lang="en-US" i="1" baseline="30000" dirty="0"/>
                  <a:t>k</a:t>
                </a:r>
                <a:r>
                  <a:rPr lang="en-US" baseline="30000" dirty="0"/>
                  <a:t>+1</a:t>
                </a:r>
                <a:r>
                  <a:rPr lang="en-US" dirty="0"/>
                  <a:t> , you'll have the following resize costs:</a:t>
                </a:r>
              </a:p>
              <a:p>
                <a:pPr marL="118872" indent="0">
                  <a:buNone/>
                </a:pPr>
                <a:r>
                  <a:rPr lang="en-US" dirty="0"/>
                  <a:t>	1 + 2 + 4 + 8 + … + (2</a:t>
                </a:r>
                <a:r>
                  <a:rPr lang="en-US" i="1" baseline="30000" dirty="0"/>
                  <a:t>k</a:t>
                </a:r>
                <a:r>
                  <a:rPr lang="en-US" baseline="30000" dirty="0"/>
                  <a:t>-1</a:t>
                </a:r>
                <a:r>
                  <a:rPr lang="en-US" dirty="0"/>
                  <a:t>) + 2</a:t>
                </a:r>
                <a:r>
                  <a:rPr lang="en-US" i="1" baseline="30000" dirty="0"/>
                  <a:t>k</a:t>
                </a:r>
                <a:r>
                  <a:rPr lang="en-US" dirty="0"/>
                  <a:t> = </a:t>
                </a:r>
              </a:p>
              <a:p>
                <a:pPr marL="118872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/>
                  <a:t> = 2</a:t>
                </a:r>
                <a:r>
                  <a:rPr lang="en-US" i="1" baseline="30000" dirty="0"/>
                  <a:t>k</a:t>
                </a:r>
                <a:r>
                  <a:rPr lang="en-US" baseline="30000" dirty="0"/>
                  <a:t>+1</a:t>
                </a:r>
                <a:r>
                  <a:rPr lang="en-US" dirty="0"/>
                  <a:t> – 1 ≤ 2</a:t>
                </a:r>
                <a:r>
                  <a:rPr lang="en-US" i="1" dirty="0"/>
                  <a:t>n</a:t>
                </a:r>
                <a:r>
                  <a:rPr lang="en-US" dirty="0"/>
                  <a:t> – 1</a:t>
                </a:r>
              </a:p>
              <a:p>
                <a:r>
                  <a:rPr lang="en-US" dirty="0"/>
                  <a:t>Plus, it would have cost an additional </a:t>
                </a:r>
                <a:r>
                  <a:rPr lang="en-US" i="1" dirty="0"/>
                  <a:t>n</a:t>
                </a:r>
                <a:r>
                  <a:rPr lang="en-US" dirty="0"/>
                  <a:t> to do the adds themselves</a:t>
                </a:r>
              </a:p>
              <a:p>
                <a:r>
                  <a:rPr lang="en-US" dirty="0"/>
                  <a:t>Total cost: 3</a:t>
                </a:r>
                <a:r>
                  <a:rPr lang="en-US" i="1" dirty="0"/>
                  <a:t>n</a:t>
                </a:r>
                <a:r>
                  <a:rPr lang="en-US" dirty="0"/>
                  <a:t> – 1 </a:t>
                </a:r>
                <a:endParaRPr lang="en-US" i="1" dirty="0"/>
              </a:p>
              <a:p>
                <a:r>
                  <a:rPr lang="en-US" dirty="0"/>
                  <a:t>Amortized cost per operation: essentially 3, which is </a:t>
                </a:r>
                <a:r>
                  <a:rPr lang="el-GR" dirty="0"/>
                  <a:t>Θ</a:t>
                </a:r>
                <a:r>
                  <a:rPr lang="en-US" dirty="0"/>
                  <a:t>(1)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333"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84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</p:spTree>
    <p:extLst>
      <p:ext uri="{BB962C8B-B14F-4D97-AF65-F5344CB8AC3E}">
        <p14:creationId xmlns:p14="http://schemas.microsoft.com/office/powerpoint/2010/main" val="3373114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stack is a simple (but useful) ADT that has three basic operations:</a:t>
            </a:r>
          </a:p>
          <a:p>
            <a:pPr lvl="1"/>
            <a:r>
              <a:rPr lang="en-US" b="1" dirty="0"/>
              <a:t>Push </a:t>
            </a:r>
            <a:r>
              <a:rPr lang="en-US" dirty="0"/>
              <a:t>	Put an item on the top of the stack</a:t>
            </a:r>
          </a:p>
          <a:p>
            <a:pPr lvl="1"/>
            <a:r>
              <a:rPr lang="en-US" b="1" dirty="0"/>
              <a:t>Pop </a:t>
            </a:r>
            <a:r>
              <a:rPr lang="en-US" dirty="0"/>
              <a:t>	Remove an item from the top of the stack</a:t>
            </a:r>
          </a:p>
          <a:p>
            <a:pPr lvl="1"/>
            <a:r>
              <a:rPr lang="en-US" b="1" dirty="0"/>
              <a:t>Top</a:t>
            </a:r>
            <a:r>
              <a:rPr lang="en-US" dirty="0"/>
              <a:t>	Return the item currently on the top of the stack</a:t>
            </a:r>
          </a:p>
          <a:p>
            <a:pPr marL="457200" lvl="1" indent="0">
              <a:buNone/>
            </a:pPr>
            <a:r>
              <a:rPr lang="en-US" dirty="0"/>
              <a:t>		(sometimes called </a:t>
            </a:r>
            <a:r>
              <a:rPr lang="en-US" b="1" dirty="0"/>
              <a:t>peek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44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are stacks used?</a:t>
            </a:r>
          </a:p>
          <a:p>
            <a:pPr lvl="1"/>
            <a:r>
              <a:rPr lang="en-US" dirty="0"/>
              <a:t>Implicitly, in recursion (or in any function calls)</a:t>
            </a:r>
          </a:p>
          <a:p>
            <a:pPr lvl="1"/>
            <a:r>
              <a:rPr lang="en-US" dirty="0"/>
              <a:t>Explicitly, when turning recursive solutions into iterative solutions</a:t>
            </a:r>
          </a:p>
          <a:p>
            <a:pPr lvl="1"/>
            <a:r>
              <a:rPr lang="en-US" dirty="0"/>
              <a:t>When parsing programming languages</a:t>
            </a:r>
          </a:p>
          <a:p>
            <a:pPr lvl="1"/>
            <a:r>
              <a:rPr lang="en-US" dirty="0"/>
              <a:t>When converting infix to postfix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 of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ArrayStack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&lt;E&gt; {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E[] data;</a:t>
            </a:r>
          </a:p>
          <a:p>
            <a:pPr lvl="1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lvl="1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ArrayStack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 {}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push(E value) {}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 pop() {}	</a:t>
            </a: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 peek() {}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Instead of top</a:t>
            </a:r>
          </a:p>
          <a:p>
            <a:pPr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size() {}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6932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933F4-74A3-4CA6-91C3-9C4658589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240BD-4E96-4BF4-9C92-0480248FA4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0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on Big Oh</a:t>
            </a:r>
          </a:p>
          <a:p>
            <a:r>
              <a:rPr lang="en-US" dirty="0"/>
              <a:t>ADTs</a:t>
            </a:r>
          </a:p>
          <a:p>
            <a:r>
              <a:rPr lang="en-US" dirty="0"/>
              <a:t>List implementation with a dynamic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implementation of stacks</a:t>
            </a:r>
          </a:p>
          <a:p>
            <a:r>
              <a:rPr lang="en-US" dirty="0"/>
              <a:t>Queues</a:t>
            </a:r>
          </a:p>
          <a:p>
            <a:r>
              <a:rPr lang="en-US" dirty="0"/>
              <a:t>Array implementation of queues</a:t>
            </a:r>
          </a:p>
          <a:p>
            <a:r>
              <a:rPr lang="en-US" b="1" dirty="0"/>
              <a:t>Office hours from 4-5 p.m. cancelled today because of Faculty Assembly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B19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7DF754-E9C7-4545-B6E8-131804313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718" y="2138361"/>
            <a:ext cx="2533650" cy="2581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59B5E8-793A-4913-A072-FE3AD9D83822}"/>
              </a:ext>
            </a:extLst>
          </p:cNvPr>
          <p:cNvSpPr/>
          <p:nvPr/>
        </p:nvSpPr>
        <p:spPr>
          <a:xfrm>
            <a:off x="6676487" y="1059257"/>
            <a:ext cx="4238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SCAN the QR CODE to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8A620-5219-4158-9C92-DB8B4E505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15" y="204787"/>
            <a:ext cx="53816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0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section 1.3</a:t>
            </a:r>
          </a:p>
          <a:p>
            <a:r>
              <a:rPr lang="en-US" dirty="0"/>
              <a:t>Finish Assignment 2</a:t>
            </a:r>
          </a:p>
          <a:p>
            <a:pPr lvl="1"/>
            <a:r>
              <a:rPr lang="en-US" dirty="0"/>
              <a:t>Due this Friday by midnight!</a:t>
            </a:r>
          </a:p>
          <a:p>
            <a:r>
              <a:rPr lang="en-US" dirty="0"/>
              <a:t>Keep working on Project 1</a:t>
            </a:r>
          </a:p>
          <a:p>
            <a:pPr lvl="1"/>
            <a:r>
              <a:rPr lang="en-US" b="1" dirty="0"/>
              <a:t>Due next Friday, September 20 by midnight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8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Bitmap Manipulator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backed list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98992"/>
            <a:ext cx="10972800" cy="485420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&lt;E&gt; 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E[] array;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{}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int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size() {}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add(E element) {}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 get(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index) {}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remove(Object o) {}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9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9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29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B0CF0-102D-4624-89D8-C4BB837F0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implementation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EE19A-56AC-433E-9145-DDDC230DEA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73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1782</TotalTime>
  <Words>838</Words>
  <Application>Microsoft Office PowerPoint</Application>
  <PresentationFormat>Widescreen</PresentationFormat>
  <Paragraphs>106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Assignment 2</vt:lpstr>
      <vt:lpstr>Project 1</vt:lpstr>
      <vt:lpstr>Array backed list</vt:lpstr>
      <vt:lpstr>Constructor Implementation</vt:lpstr>
      <vt:lpstr>Add Implementation</vt:lpstr>
      <vt:lpstr>Remove implementation</vt:lpstr>
      <vt:lpstr>Running time for ArrayList operations</vt:lpstr>
      <vt:lpstr>Amortized analysis</vt:lpstr>
      <vt:lpstr>Amortized analysis of ArrayList</vt:lpstr>
      <vt:lpstr>Strategy 0: Resize on every Add</vt:lpstr>
      <vt:lpstr>Strategy 1: Double the array length on resize</vt:lpstr>
      <vt:lpstr>Stacks</vt:lpstr>
      <vt:lpstr>Stack</vt:lpstr>
      <vt:lpstr>Keeping track of things</vt:lpstr>
      <vt:lpstr>Array implementation of stack</vt:lpstr>
      <vt:lpstr>Quiz</vt:lpstr>
      <vt:lpstr>Upcoming</vt:lpstr>
      <vt:lpstr>Next time…</vt:lpstr>
      <vt:lpstr>PowerPoint Presentation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265</cp:revision>
  <dcterms:created xsi:type="dcterms:W3CDTF">2009-08-24T20:26:10Z</dcterms:created>
  <dcterms:modified xsi:type="dcterms:W3CDTF">2024-09-11T14:15:55Z</dcterms:modified>
</cp:coreProperties>
</file>